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720" r:id="rId3"/>
    <p:sldId id="744" r:id="rId4"/>
    <p:sldId id="716" r:id="rId5"/>
    <p:sldId id="773" r:id="rId6"/>
    <p:sldId id="561" r:id="rId7"/>
    <p:sldId id="562" r:id="rId8"/>
    <p:sldId id="798" r:id="rId9"/>
    <p:sldId id="563" r:id="rId10"/>
    <p:sldId id="564" r:id="rId11"/>
    <p:sldId id="573" r:id="rId12"/>
    <p:sldId id="566" r:id="rId13"/>
    <p:sldId id="794" r:id="rId14"/>
    <p:sldId id="547" r:id="rId15"/>
    <p:sldId id="548" r:id="rId16"/>
    <p:sldId id="549" r:id="rId17"/>
    <p:sldId id="758" r:id="rId18"/>
    <p:sldId id="586" r:id="rId19"/>
    <p:sldId id="587" r:id="rId20"/>
    <p:sldId id="588" r:id="rId21"/>
    <p:sldId id="589" r:id="rId22"/>
    <p:sldId id="590" r:id="rId23"/>
    <p:sldId id="591" r:id="rId24"/>
    <p:sldId id="592" r:id="rId25"/>
    <p:sldId id="593" r:id="rId26"/>
    <p:sldId id="594" r:id="rId27"/>
    <p:sldId id="595" r:id="rId28"/>
    <p:sldId id="596" r:id="rId29"/>
    <p:sldId id="59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52DF"/>
    <a:srgbClr val="2A3DA5"/>
    <a:srgbClr val="000000"/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00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9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01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81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84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4/13/21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4/13/21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4/13/21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4/13/21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customXml" Target="../ink/ink2.xml"/><Relationship Id="rId10" Type="http://schemas.openxmlformats.org/officeDocument/2006/relationships/image" Target="../media/image610.png"/><Relationship Id="rId4" Type="http://schemas.openxmlformats.org/officeDocument/2006/relationships/image" Target="../media/image310.png"/><Relationship Id="rId9" Type="http://schemas.openxmlformats.org/officeDocument/2006/relationships/customXml" Target="../ink/ink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11.png"/><Relationship Id="rId2" Type="http://schemas.openxmlformats.org/officeDocument/2006/relationships/image" Target="../media/image6.png"/><Relationship Id="rId16" Type="http://schemas.openxmlformats.org/officeDocument/2006/relationships/image" Target="../media/image1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111.png"/><Relationship Id="rId4" Type="http://schemas.openxmlformats.org/officeDocument/2006/relationships/image" Target="../media/image810.png"/><Relationship Id="rId9" Type="http://schemas.openxmlformats.org/officeDocument/2006/relationships/customXml" Target="../ink/ink8.xml"/><Relationship Id="rId14" Type="http://schemas.openxmlformats.org/officeDocument/2006/relationships/image" Target="../media/image13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0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customXml" Target="../ink/ink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22.xml"/><Relationship Id="rId18" Type="http://schemas.openxmlformats.org/officeDocument/2006/relationships/image" Target="../media/image290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260.png"/><Relationship Id="rId17" Type="http://schemas.openxmlformats.org/officeDocument/2006/relationships/customXml" Target="../ink/ink24.xml"/><Relationship Id="rId2" Type="http://schemas.openxmlformats.org/officeDocument/2006/relationships/image" Target="../media/image8.png"/><Relationship Id="rId16" Type="http://schemas.openxmlformats.org/officeDocument/2006/relationships/image" Target="../media/image280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customXml" Target="../ink/ink21.xml"/><Relationship Id="rId24" Type="http://schemas.openxmlformats.org/officeDocument/2006/relationships/image" Target="../media/image320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10" Type="http://schemas.openxmlformats.org/officeDocument/2006/relationships/image" Target="../media/image250.png"/><Relationship Id="rId19" Type="http://schemas.openxmlformats.org/officeDocument/2006/relationships/customXml" Target="../ink/ink25.xml"/><Relationship Id="rId4" Type="http://schemas.openxmlformats.org/officeDocument/2006/relationships/image" Target="../media/image220.png"/><Relationship Id="rId9" Type="http://schemas.openxmlformats.org/officeDocument/2006/relationships/customXml" Target="../ink/ink20.xml"/><Relationship Id="rId14" Type="http://schemas.openxmlformats.org/officeDocument/2006/relationships/image" Target="../media/image270.png"/><Relationship Id="rId22" Type="http://schemas.openxmlformats.org/officeDocument/2006/relationships/image" Target="../media/image3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customXml" Target="../ink/ink29.xml"/><Relationship Id="rId4" Type="http://schemas.openxmlformats.org/officeDocument/2006/relationships/image" Target="../media/image3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0.png"/><Relationship Id="rId5" Type="http://schemas.openxmlformats.org/officeDocument/2006/relationships/customXml" Target="../ink/ink32.xml"/><Relationship Id="rId4" Type="http://schemas.openxmlformats.org/officeDocument/2006/relationships/image" Target="../media/image3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customXml" Target="../ink/ink39.xml"/><Relationship Id="rId18" Type="http://schemas.openxmlformats.org/officeDocument/2006/relationships/image" Target="../media/image490.png"/><Relationship Id="rId26" Type="http://schemas.openxmlformats.org/officeDocument/2006/relationships/image" Target="../media/image530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460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image" Target="../media/image11.png"/><Relationship Id="rId16" Type="http://schemas.openxmlformats.org/officeDocument/2006/relationships/image" Target="../media/image480.png"/><Relationship Id="rId20" Type="http://schemas.openxmlformats.org/officeDocument/2006/relationships/image" Target="../media/image500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customXml" Target="../ink/ink38.xml"/><Relationship Id="rId24" Type="http://schemas.openxmlformats.org/officeDocument/2006/relationships/image" Target="../media/image520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540.png"/><Relationship Id="rId10" Type="http://schemas.openxmlformats.org/officeDocument/2006/relationships/image" Target="../media/image450.png"/><Relationship Id="rId19" Type="http://schemas.openxmlformats.org/officeDocument/2006/relationships/customXml" Target="../ink/ink42.xml"/><Relationship Id="rId4" Type="http://schemas.openxmlformats.org/officeDocument/2006/relationships/image" Target="../media/image420.png"/><Relationship Id="rId9" Type="http://schemas.openxmlformats.org/officeDocument/2006/relationships/customXml" Target="../ink/ink37.xml"/><Relationship Id="rId14" Type="http://schemas.openxmlformats.org/officeDocument/2006/relationships/image" Target="../media/image470.png"/><Relationship Id="rId22" Type="http://schemas.openxmlformats.org/officeDocument/2006/relationships/image" Target="../media/image511.png"/><Relationship Id="rId27" Type="http://schemas.openxmlformats.org/officeDocument/2006/relationships/customXml" Target="../ink/ink46.xml"/><Relationship Id="rId30" Type="http://schemas.openxmlformats.org/officeDocument/2006/relationships/image" Target="../media/image5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customXml" Target="../ink/ink54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3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13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11" Type="http://schemas.openxmlformats.org/officeDocument/2006/relationships/customXml" Target="../ink/ink53.xml"/><Relationship Id="rId24" Type="http://schemas.openxmlformats.org/officeDocument/2006/relationships/image" Target="../media/image69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2.png"/><Relationship Id="rId19" Type="http://schemas.openxmlformats.org/officeDocument/2006/relationships/customXml" Target="../ink/ink57.xml"/><Relationship Id="rId4" Type="http://schemas.openxmlformats.org/officeDocument/2006/relationships/image" Target="../media/image590.png"/><Relationship Id="rId9" Type="http://schemas.openxmlformats.org/officeDocument/2006/relationships/customXml" Target="../ink/ink52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76.png"/><Relationship Id="rId2" Type="http://schemas.openxmlformats.org/officeDocument/2006/relationships/image" Target="../media/image14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4.xml"/><Relationship Id="rId1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77.xml"/><Relationship Id="rId42" Type="http://schemas.openxmlformats.org/officeDocument/2006/relationships/image" Target="../media/image99.png"/><Relationship Id="rId47" Type="http://schemas.openxmlformats.org/officeDocument/2006/relationships/customXml" Target="../ink/ink90.xml"/><Relationship Id="rId63" Type="http://schemas.openxmlformats.org/officeDocument/2006/relationships/customXml" Target="../ink/ink98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16" Type="http://schemas.openxmlformats.org/officeDocument/2006/relationships/image" Target="../media/image86.png"/><Relationship Id="rId11" Type="http://schemas.openxmlformats.org/officeDocument/2006/relationships/customXml" Target="../ink/ink72.xml"/><Relationship Id="rId32" Type="http://schemas.openxmlformats.org/officeDocument/2006/relationships/image" Target="../media/image94.png"/><Relationship Id="rId37" Type="http://schemas.openxmlformats.org/officeDocument/2006/relationships/customXml" Target="../ink/ink85.xml"/><Relationship Id="rId53" Type="http://schemas.openxmlformats.org/officeDocument/2006/relationships/customXml" Target="../ink/ink93.xm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customXml" Target="../ink/ink106.xml"/><Relationship Id="rId5" Type="http://schemas.openxmlformats.org/officeDocument/2006/relationships/customXml" Target="../ink/ink69.xml"/><Relationship Id="rId61" Type="http://schemas.openxmlformats.org/officeDocument/2006/relationships/customXml" Target="../ink/ink97.xml"/><Relationship Id="rId82" Type="http://schemas.openxmlformats.org/officeDocument/2006/relationships/image" Target="../media/image119.png"/><Relationship Id="rId19" Type="http://schemas.openxmlformats.org/officeDocument/2006/relationships/customXml" Target="../ink/ink76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0.xml"/><Relationship Id="rId30" Type="http://schemas.openxmlformats.org/officeDocument/2006/relationships/image" Target="../media/image93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1.xml"/><Relationship Id="rId77" Type="http://schemas.openxmlformats.org/officeDocument/2006/relationships/customXml" Target="../ink/ink105.xml"/><Relationship Id="rId8" Type="http://schemas.openxmlformats.org/officeDocument/2006/relationships/image" Target="../media/image82.png"/><Relationship Id="rId51" Type="http://schemas.openxmlformats.org/officeDocument/2006/relationships/customXml" Target="../ink/ink92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8.xml"/><Relationship Id="rId12" Type="http://schemas.openxmlformats.org/officeDocument/2006/relationships/image" Target="../media/image84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6.xml"/><Relationship Id="rId67" Type="http://schemas.openxmlformats.org/officeDocument/2006/relationships/customXml" Target="../ink/ink100.xml"/><Relationship Id="rId20" Type="http://schemas.openxmlformats.org/officeDocument/2006/relationships/image" Target="../media/image88.png"/><Relationship Id="rId41" Type="http://schemas.openxmlformats.org/officeDocument/2006/relationships/customXml" Target="../ink/ink87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4.xml"/><Relationship Id="rId83" Type="http://schemas.openxmlformats.org/officeDocument/2006/relationships/customXml" Target="../ink/ink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1.xml"/><Relationship Id="rId57" Type="http://schemas.openxmlformats.org/officeDocument/2006/relationships/customXml" Target="../ink/ink95.xml"/><Relationship Id="rId10" Type="http://schemas.openxmlformats.org/officeDocument/2006/relationships/image" Target="../media/image83.png"/><Relationship Id="rId31" Type="http://schemas.openxmlformats.org/officeDocument/2006/relationships/customXml" Target="../ink/ink82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99.xml"/><Relationship Id="rId73" Type="http://schemas.openxmlformats.org/officeDocument/2006/relationships/customXml" Target="../ink/ink103.xml"/><Relationship Id="rId78" Type="http://schemas.openxmlformats.org/officeDocument/2006/relationships/image" Target="../media/image117.png"/><Relationship Id="rId81" Type="http://schemas.openxmlformats.org/officeDocument/2006/relationships/customXml" Target="../ink/ink107.xml"/><Relationship Id="rId4" Type="http://schemas.openxmlformats.org/officeDocument/2006/relationships/image" Target="../media/image80.png"/><Relationship Id="rId9" Type="http://schemas.openxmlformats.org/officeDocument/2006/relationships/customXml" Target="../ink/ink71.xml"/><Relationship Id="rId13" Type="http://schemas.openxmlformats.org/officeDocument/2006/relationships/customXml" Target="../ink/ink73.xml"/><Relationship Id="rId18" Type="http://schemas.openxmlformats.org/officeDocument/2006/relationships/image" Target="../media/image87.png"/><Relationship Id="rId39" Type="http://schemas.openxmlformats.org/officeDocument/2006/relationships/customXml" Target="../ink/ink86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4.xml"/><Relationship Id="rId76" Type="http://schemas.openxmlformats.org/officeDocument/2006/relationships/image" Target="../media/image116.png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2" Type="http://schemas.openxmlformats.org/officeDocument/2006/relationships/image" Target="../media/image15.png"/><Relationship Id="rId29" Type="http://schemas.openxmlformats.org/officeDocument/2006/relationships/customXml" Target="../ink/ink81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89.xml"/><Relationship Id="rId66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4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09.xml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26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16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3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" Type="http://schemas.openxmlformats.org/officeDocument/2006/relationships/image" Target="../media/image122.png"/><Relationship Id="rId9" Type="http://schemas.openxmlformats.org/officeDocument/2006/relationships/customXml" Target="../ink/ink112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1.xml"/><Relationship Id="rId30" Type="http://schemas.openxmlformats.org/officeDocument/2006/relationships/image" Target="../media/image1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13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F1B8-E0FB-3E4A-A6E7-022710774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906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3952DF"/>
                </a:solidFill>
              </a:rPr>
              <a:t>Submission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D633F9-3501-264C-97D3-30F97F75D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10</a:t>
            </a:fld>
            <a:endParaRPr lang="en-US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759022D9-155D-954C-9694-650CBEE28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280" y="1644057"/>
            <a:ext cx="9243271" cy="4554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;---------------------------------------------------------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 This Procedure search a given item in a given array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 Receives: EBX, ESI, ECX, EDX content as input. 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	EBX contains the item we want to search on the array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	ESI contains the address of the first item in the array 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	ECX contains the number of items in the array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	EDX contains the size of each item in the array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 Returns : EAX, 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	If the item found in the array, EAX stores the item we are searching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	Otherwise, EAX contains -1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 Requires: Nothing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Courier New" charset="0"/>
              </a:rPr>
              <a:t>;---------------------------------------------------------</a:t>
            </a:r>
            <a:endParaRPr lang="en-US" altLang="en-US" sz="1600" b="1" dirty="0">
              <a:solidFill>
                <a:schemeClr val="accent3"/>
              </a:solidFill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rgbClr val="3952DF"/>
                </a:solidFill>
                <a:latin typeface="Courier New" charset="0"/>
              </a:rPr>
              <a:t>Search PROC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rgbClr val="3952DF"/>
                </a:solidFill>
                <a:latin typeface="Courier New" charset="0"/>
              </a:rPr>
              <a:t>; implement the procedure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rgbClr val="3952DF"/>
                </a:solidFill>
                <a:latin typeface="Courier New" charset="0"/>
              </a:rPr>
              <a:t>ret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rgbClr val="3952DF"/>
                </a:solidFill>
                <a:latin typeface="Courier New" charset="0"/>
              </a:rPr>
              <a:t>Search ENDP</a:t>
            </a:r>
          </a:p>
        </p:txBody>
      </p:sp>
    </p:spTree>
    <p:extLst>
      <p:ext uri="{BB962C8B-B14F-4D97-AF65-F5344CB8AC3E}">
        <p14:creationId xmlns:p14="http://schemas.microsoft.com/office/powerpoint/2010/main" val="1001626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311E-382F-6642-BCC6-BCB84C3F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240594"/>
            <a:ext cx="10058400" cy="145075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3952DF"/>
                </a:solidFill>
              </a:rPr>
              <a:t>Submission(3)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11D46-8216-AC40-B68C-009C10D9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3A9FC7-58BA-E141-9FC8-322636AB5F42}"/>
              </a:ext>
            </a:extLst>
          </p:cNvPr>
          <p:cNvSpPr/>
          <p:nvPr/>
        </p:nvSpPr>
        <p:spPr>
          <a:xfrm>
            <a:off x="1235032" y="1843136"/>
            <a:ext cx="86654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Skeleton code for the procedure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Search PROC</a:t>
            </a:r>
          </a:p>
          <a:p>
            <a:r>
              <a:rPr lang="en-US" dirty="0">
                <a:latin typeface="Courier" pitchFamily="2" charset="0"/>
              </a:rPr>
              <a:t>	; save a copy of the registers in the stack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	; Implement Search here </a:t>
            </a:r>
          </a:p>
          <a:p>
            <a:r>
              <a:rPr lang="en-US" dirty="0">
                <a:latin typeface="Courier" pitchFamily="2" charset="0"/>
              </a:rPr>
              <a:t>	</a:t>
            </a:r>
          </a:p>
          <a:p>
            <a:r>
              <a:rPr lang="en-US" dirty="0">
                <a:latin typeface="Courier" pitchFamily="2" charset="0"/>
              </a:rPr>
              <a:t>	; re-store the items from the stack</a:t>
            </a:r>
          </a:p>
          <a:p>
            <a:r>
              <a:rPr lang="en-US" dirty="0">
                <a:latin typeface="Courier" pitchFamily="2" charset="0"/>
              </a:rPr>
              <a:t>	ret</a:t>
            </a:r>
          </a:p>
          <a:p>
            <a:r>
              <a:rPr lang="en-US" dirty="0">
                <a:latin typeface="Courier" pitchFamily="2" charset="0"/>
              </a:rPr>
              <a:t>Search ENDP</a:t>
            </a:r>
          </a:p>
        </p:txBody>
      </p:sp>
    </p:spTree>
    <p:extLst>
      <p:ext uri="{BB962C8B-B14F-4D97-AF65-F5344CB8AC3E}">
        <p14:creationId xmlns:p14="http://schemas.microsoft.com/office/powerpoint/2010/main" val="3723271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6D76-AAEE-AE4C-A076-7B6CE0FB3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F70F1-8275-504D-B01C-F36F32179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518557"/>
            <a:ext cx="10733314" cy="46584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Submit the screenshot of your code</a:t>
            </a:r>
            <a:r>
              <a:rPr lang="en-US" dirty="0"/>
              <a:t>. </a:t>
            </a:r>
          </a:p>
          <a:p>
            <a:r>
              <a:rPr lang="en-US" dirty="0"/>
              <a:t>Debug your code until you reach INVOKE </a:t>
            </a:r>
            <a:r>
              <a:rPr lang="en-US" dirty="0" err="1"/>
              <a:t>ExitProcess</a:t>
            </a:r>
            <a:r>
              <a:rPr lang="en-US" dirty="0"/>
              <a:t>, 0</a:t>
            </a:r>
          </a:p>
          <a:p>
            <a:r>
              <a:rPr lang="en-US" dirty="0"/>
              <a:t>Take a screenshot of the watch window showing EAX content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Submit the screenshot. </a:t>
            </a:r>
          </a:p>
          <a:p>
            <a:r>
              <a:rPr lang="en-US" dirty="0"/>
              <a:t>Also, Rename the </a:t>
            </a:r>
            <a:r>
              <a:rPr lang="en-US" dirty="0" err="1"/>
              <a:t>asm</a:t>
            </a:r>
            <a:r>
              <a:rPr lang="en-US" dirty="0"/>
              <a:t> file using your last name  as </a:t>
            </a:r>
            <a:r>
              <a:rPr lang="en-US" dirty="0" err="1"/>
              <a:t>Lastname.asm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Submit the ASM file as well.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8C1AC-16A0-2249-BCBD-3B2528FE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25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112EAC"/>
                </a:solidFill>
              </a:rPr>
              <a:t>Checking </a:t>
            </a:r>
            <a:r>
              <a:rPr lang="en-US" altLang="en-US" b="1" dirty="0">
                <a:solidFill>
                  <a:srgbClr val="112EAC"/>
                </a:solidFill>
              </a:rPr>
              <a:t>Memory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6CFA8-EEA4-F84E-AA64-866AAFBB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1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79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Use </a:t>
            </a:r>
            <a:r>
              <a:rPr lang="en-US" b="1" dirty="0">
                <a:solidFill>
                  <a:srgbClr val="353535"/>
                </a:solidFill>
              </a:rPr>
              <a:t>Memory window</a:t>
            </a:r>
            <a:r>
              <a:rPr lang="en-US" dirty="0">
                <a:solidFill>
                  <a:srgbClr val="353535"/>
                </a:solidFill>
              </a:rPr>
              <a:t> to verify the values of memory locations.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  <a:r>
              <a:rPr lang="en-US" dirty="0">
                <a:solidFill>
                  <a:srgbClr val="353535"/>
                </a:solidFill>
              </a:rPr>
              <a:t>run the debugger, go to debug menu and click on windows, open it, go to </a:t>
            </a:r>
            <a:r>
              <a:rPr lang="en-US" dirty="0">
                <a:solidFill>
                  <a:srgbClr val="112EAC"/>
                </a:solidFill>
              </a:rPr>
              <a:t>Memory</a:t>
            </a:r>
            <a:r>
              <a:rPr lang="en-US" dirty="0">
                <a:solidFill>
                  <a:srgbClr val="353535"/>
                </a:solidFill>
              </a:rPr>
              <a:t> then choose </a:t>
            </a:r>
            <a:r>
              <a:rPr lang="en-US" b="1" dirty="0">
                <a:solidFill>
                  <a:srgbClr val="C00000"/>
                </a:solidFill>
              </a:rPr>
              <a:t>Memory1</a:t>
            </a:r>
            <a:r>
              <a:rPr lang="en-US" dirty="0">
                <a:solidFill>
                  <a:srgbClr val="353535"/>
                </a:solidFill>
              </a:rPr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>
                <a:solidFill>
                  <a:srgbClr val="353535"/>
                </a:solidFill>
              </a:rPr>
              <a:t>When you run your program and step over every line you will see the changed values marked with red color.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6896" y="4370262"/>
            <a:ext cx="769832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You Must be in the Debugging Mode to see </a:t>
            </a:r>
            <a:r>
              <a:rPr lang="en-US" b="1">
                <a:solidFill>
                  <a:srgbClr val="C00000"/>
                </a:solidFill>
              </a:rPr>
              <a:t>the memory or the register window</a:t>
            </a:r>
          </a:p>
        </p:txBody>
      </p:sp>
    </p:spTree>
    <p:extLst>
      <p:ext uri="{BB962C8B-B14F-4D97-AF65-F5344CB8AC3E}">
        <p14:creationId xmlns:p14="http://schemas.microsoft.com/office/powerpoint/2010/main" val="980764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23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if you want to see the location of your variable in the memory,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Memory window search box (on the top of the memory window, Address:) 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write </a:t>
            </a:r>
            <a:r>
              <a:rPr lang="en-US" b="1" dirty="0"/>
              <a:t>&amp;</a:t>
            </a:r>
            <a:r>
              <a:rPr lang="en-US" dirty="0"/>
              <a:t> follow it with the variable name: example: </a:t>
            </a:r>
            <a:r>
              <a:rPr lang="en-US" b="1" dirty="0"/>
              <a:t>&amp;</a:t>
            </a:r>
            <a:r>
              <a:rPr lang="en-US" b="1" dirty="0" err="1"/>
              <a:t>myVal</a:t>
            </a:r>
            <a:r>
              <a:rPr lang="en-US" dirty="0" err="1"/>
              <a:t>l</a:t>
            </a:r>
            <a:r>
              <a:rPr lang="en-US" dirty="0"/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This will take you to the memory locations of your program (.data section). 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220" y="3894535"/>
            <a:ext cx="5075799" cy="215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85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7271501" cy="3304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right-click inside the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will see </a:t>
            </a:r>
            <a:r>
              <a:rPr lang="en-US" b="1" dirty="0">
                <a:solidFill>
                  <a:srgbClr val="112EAC"/>
                </a:solidFill>
              </a:rPr>
              <a:t>Popup menu for the debugger’s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choose how you want to group your bytes: by 1,2,4, or by 8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also presents data in </a:t>
            </a:r>
            <a:r>
              <a:rPr lang="en-US" b="1" dirty="0"/>
              <a:t>hexadecimal</a:t>
            </a:r>
            <a:r>
              <a:rPr lang="en-US" dirty="0"/>
              <a:t>, </a:t>
            </a:r>
            <a:r>
              <a:rPr lang="en-US" b="1" dirty="0"/>
              <a:t>signed</a:t>
            </a:r>
            <a:r>
              <a:rPr lang="en-US" dirty="0"/>
              <a:t>, or </a:t>
            </a:r>
            <a:r>
              <a:rPr lang="en-US" b="1" dirty="0"/>
              <a:t>unsigned</a:t>
            </a:r>
            <a:r>
              <a:rPr lang="en-US" dirty="0"/>
              <a:t> display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1" dirty="0">
              <a:solidFill>
                <a:schemeClr val="accent3"/>
              </a:solidFill>
            </a:endParaRP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dirty="0"/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989" y="894687"/>
            <a:ext cx="3506438" cy="534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24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B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Create a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6CFA8-EEA4-F84E-AA64-866AAFBB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88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kern="1200" dirty="0">
                <a:solidFill>
                  <a:srgbClr val="FF0000"/>
                </a:solidFill>
                <a:latin typeface="Garamond" panose="02020404030301010803" pitchFamily="18" charset="0"/>
                <a:ea typeface="+mn-ea"/>
                <a:cs typeface="+mn-cs"/>
              </a:rPr>
              <a:t>Step 1:</a:t>
            </a:r>
            <a:r>
              <a:rPr lang="en-US" sz="4000" kern="1200" dirty="0">
                <a:solidFill>
                  <a:prstClr val="black"/>
                </a:solidFill>
                <a:latin typeface="Garamond" panose="02020404030301010803" pitchFamily="18" charset="0"/>
                <a:ea typeface="+mn-ea"/>
                <a:cs typeface="+mn-cs"/>
              </a:rPr>
              <a:t> Create a project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347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951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204E-F41F-5B4E-9BD8-8D4C9355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FB85-5A44-4B4E-9273-DE3A2DC6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3952DF"/>
                </a:solidFill>
              </a:rPr>
              <a:t>Procedures</a:t>
            </a:r>
            <a:endParaRPr lang="en-US" dirty="0">
              <a:solidFill>
                <a:srgbClr val="3952D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91F3-FB67-A64C-8486-0827127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4/13/21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D276D-CD85-1845-97AF-9F32F0809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CA57B-CDA6-4D4A-8854-585E8F02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(3)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Also,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231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(4)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6238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(5)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8897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(6)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7827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(7)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masm</a:t>
            </a:r>
            <a:r>
              <a:rPr lang="en-US" dirty="0"/>
              <a:t>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3305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(8)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13" y="2123859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588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(9)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Expand the ‘Linker’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 ’System’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6738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(10)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2490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(11)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4764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26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21A7-9C47-CA46-950F-2C55987C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D443-391F-214F-8B24-FC5C4B60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shown in these slides might not work in every single computer due to Operating system version, Microsoft Visual Studio versions and everything. </a:t>
            </a:r>
          </a:p>
          <a:p>
            <a:r>
              <a:rPr lang="en-US" dirty="0"/>
              <a:t>If you find any unusual error, you can inform the instructor.</a:t>
            </a:r>
          </a:p>
          <a:p>
            <a:r>
              <a:rPr lang="en-US" dirty="0"/>
              <a:t>Instructor will help you resolve the issue.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189C-0AFA-8A4D-ADF0-3205722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4/13/21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F9BEA-6AC7-FD4C-A3BC-450921C2E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B61D4-8A74-AC4A-B058-622F7056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54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9272-F215-DB42-83A9-63CCB65B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8D10D-D488-2349-9A10-D5570D1DD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B31DF-DBA5-4748-900C-E819CEA9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7320B-F605-B649-AF6F-3ECE1041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2B3FD-A1F3-B94B-ABD8-77F494AC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96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13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Lab 13 : </a:t>
            </a:r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Write a search function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Due Date: 04/23/21   11:59 PM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4/13/21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2D606-836F-D742-A79F-284F3B05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09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F2D8E3A-DCD6-C54C-91B1-8E4663D97DF0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6538" y="964701"/>
            <a:ext cx="9437350" cy="836272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3952DF"/>
                </a:solidFill>
              </a:rPr>
              <a:t>Passing Register Arguments to Procedures: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916" y="3160371"/>
            <a:ext cx="6975481" cy="28758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46323" y="1852515"/>
            <a:ext cx="105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 1: </a:t>
            </a:r>
            <a:r>
              <a:rPr lang="en-US" dirty="0"/>
              <a:t>Write a procedure that adds the passed parameters (</a:t>
            </a:r>
            <a:r>
              <a:rPr lang="en-US" dirty="0" err="1"/>
              <a:t>eax,edx</a:t>
            </a:r>
            <a:r>
              <a:rPr lang="en-US" dirty="0"/>
              <a:t>, and </a:t>
            </a:r>
            <a:r>
              <a:rPr lang="en-US" dirty="0" err="1"/>
              <a:t>ecx</a:t>
            </a:r>
            <a:r>
              <a:rPr lang="en-US" dirty="0"/>
              <a:t>) and returns the result in </a:t>
            </a:r>
            <a:r>
              <a:rPr lang="en-US" dirty="0" err="1"/>
              <a:t>eax</a:t>
            </a:r>
            <a:r>
              <a:rPr lang="en-US" dirty="0"/>
              <a:t>.</a:t>
            </a:r>
          </a:p>
          <a:p>
            <a:r>
              <a:rPr lang="en-US" dirty="0"/>
              <a:t> The main procedure is shown below. Then execute the program and trace its execution and report </a:t>
            </a:r>
            <a:r>
              <a:rPr lang="en-US" dirty="0" err="1"/>
              <a:t>exa</a:t>
            </a:r>
            <a:r>
              <a:rPr lang="en-US" dirty="0"/>
              <a:t> value.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50992" y="5359057"/>
            <a:ext cx="6350405" cy="2641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840201" y="3160371"/>
            <a:ext cx="3164195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Remember to use </a:t>
            </a:r>
            <a:r>
              <a:rPr lang="en-US" sz="2000" b="1" dirty="0">
                <a:solidFill>
                  <a:schemeClr val="accent3"/>
                </a:solidFill>
              </a:rPr>
              <a:t>step into (Fn+F11) </a:t>
            </a:r>
            <a:r>
              <a:rPr lang="en-US" sz="2000" dirty="0"/>
              <a:t> when tracing a procurer's call</a:t>
            </a:r>
          </a:p>
        </p:txBody>
      </p:sp>
    </p:spTree>
    <p:extLst>
      <p:ext uri="{BB962C8B-B14F-4D97-AF65-F5344CB8AC3E}">
        <p14:creationId xmlns:p14="http://schemas.microsoft.com/office/powerpoint/2010/main" val="157939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E9D8CAF-E929-664F-BBAC-E171770490E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97635" y="1882661"/>
            <a:ext cx="5002579" cy="39703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br>
              <a:rPr lang="en-US" sz="1400" dirty="0">
                <a:solidFill>
                  <a:srgbClr val="222222"/>
                </a:solidFill>
                <a:latin typeface="arial" charset="0"/>
              </a:rPr>
            </a:br>
            <a:endParaRPr lang="en-US" sz="1400" dirty="0">
              <a:solidFill>
                <a:srgbClr val="222222"/>
              </a:solidFill>
              <a:latin typeface="arial" charset="0"/>
            </a:endParaRPr>
          </a:p>
          <a:p>
            <a:endParaRPr lang="en-US" sz="14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400" dirty="0">
                <a:solidFill>
                  <a:srgbClr val="222222"/>
                </a:solidFill>
                <a:latin typeface="arial" charset="0"/>
              </a:rPr>
              <a:t>.386</a:t>
            </a:r>
          </a:p>
          <a:p>
            <a:r>
              <a:rPr lang="en-US" sz="1400" dirty="0">
                <a:solidFill>
                  <a:srgbClr val="222222"/>
                </a:solidFill>
                <a:latin typeface="arial" charset="0"/>
              </a:rPr>
              <a:t>.model </a:t>
            </a:r>
            <a:r>
              <a:rPr lang="en-US" sz="1400" dirty="0" err="1">
                <a:solidFill>
                  <a:srgbClr val="222222"/>
                </a:solidFill>
                <a:latin typeface="arial" charset="0"/>
              </a:rPr>
              <a:t>flat,stdcall</a:t>
            </a:r>
            <a:endParaRPr lang="en-US" sz="14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400" dirty="0">
                <a:solidFill>
                  <a:srgbClr val="222222"/>
                </a:solidFill>
                <a:latin typeface="arial" charset="0"/>
              </a:rPr>
              <a:t>.stack 4096</a:t>
            </a:r>
          </a:p>
          <a:p>
            <a:r>
              <a:rPr lang="en-US" sz="1400" dirty="0" err="1">
                <a:solidFill>
                  <a:srgbClr val="222222"/>
                </a:solidFill>
                <a:latin typeface="arial" charset="0"/>
              </a:rPr>
              <a:t>ExitProcess</a:t>
            </a:r>
            <a:r>
              <a:rPr lang="en-US" sz="1400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arial" charset="0"/>
              </a:rPr>
              <a:t>proto,dwExitCode:dword</a:t>
            </a:r>
            <a:endParaRPr lang="en-US" sz="1400" dirty="0">
              <a:solidFill>
                <a:srgbClr val="222222"/>
              </a:solidFill>
              <a:latin typeface="arial" charset="0"/>
            </a:endParaRPr>
          </a:p>
          <a:p>
            <a:endParaRPr lang="en-US" sz="14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400" dirty="0">
                <a:solidFill>
                  <a:srgbClr val="222222"/>
                </a:solidFill>
                <a:latin typeface="arial" charset="0"/>
              </a:rPr>
              <a:t> .code</a:t>
            </a:r>
          </a:p>
          <a:p>
            <a:r>
              <a:rPr lang="en-US" sz="1400" b="1" dirty="0">
                <a:solidFill>
                  <a:srgbClr val="3952DF"/>
                </a:solidFill>
                <a:latin typeface="arial" charset="0"/>
              </a:rPr>
              <a:t>main PROC</a:t>
            </a:r>
          </a:p>
          <a:p>
            <a:endParaRPr lang="en-US" sz="14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400" dirty="0" err="1">
                <a:solidFill>
                  <a:srgbClr val="222222"/>
                </a:solidFill>
                <a:latin typeface="arial" charset="0"/>
              </a:rPr>
              <a:t>mov</a:t>
            </a:r>
            <a:r>
              <a:rPr lang="en-US" sz="1400" dirty="0">
                <a:solidFill>
                  <a:srgbClr val="222222"/>
                </a:solidFill>
                <a:latin typeface="arial" charset="0"/>
              </a:rPr>
              <a:t> ebx,1431       ; pass two parameters, in order</a:t>
            </a:r>
          </a:p>
          <a:p>
            <a:r>
              <a:rPr lang="en-US" sz="1400" dirty="0" err="1">
                <a:solidFill>
                  <a:srgbClr val="222222"/>
                </a:solidFill>
                <a:latin typeface="arial" charset="0"/>
              </a:rPr>
              <a:t>mov</a:t>
            </a:r>
            <a:r>
              <a:rPr lang="en-US" sz="1400" dirty="0">
                <a:solidFill>
                  <a:srgbClr val="222222"/>
                </a:solidFill>
                <a:latin typeface="arial" charset="0"/>
              </a:rPr>
              <a:t> ecx,63</a:t>
            </a:r>
          </a:p>
          <a:p>
            <a:endParaRPr lang="en-US" sz="14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400" dirty="0">
                <a:solidFill>
                  <a:srgbClr val="222222"/>
                </a:solidFill>
                <a:latin typeface="arial" charset="0"/>
              </a:rPr>
              <a:t>call </a:t>
            </a:r>
            <a:r>
              <a:rPr lang="en-US" sz="1400" dirty="0" err="1">
                <a:solidFill>
                  <a:srgbClr val="222222"/>
                </a:solidFill>
                <a:latin typeface="arial" charset="0"/>
              </a:rPr>
              <a:t>AddTwo</a:t>
            </a:r>
            <a:r>
              <a:rPr lang="en-US" sz="1400" dirty="0">
                <a:solidFill>
                  <a:srgbClr val="222222"/>
                </a:solidFill>
                <a:latin typeface="arial" charset="0"/>
              </a:rPr>
              <a:t>         ; look for return value in EAX</a:t>
            </a:r>
          </a:p>
          <a:p>
            <a:endParaRPr lang="en-US" sz="14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400" dirty="0">
                <a:solidFill>
                  <a:srgbClr val="222222"/>
                </a:solidFill>
                <a:latin typeface="arial" charset="0"/>
              </a:rPr>
              <a:t>invoke ExitProcess,0</a:t>
            </a:r>
          </a:p>
          <a:p>
            <a:r>
              <a:rPr lang="en-US" sz="1400" b="1" dirty="0">
                <a:solidFill>
                  <a:schemeClr val="accent3"/>
                </a:solidFill>
                <a:latin typeface="arial" charset="0"/>
              </a:rPr>
              <a:t> </a:t>
            </a:r>
            <a:r>
              <a:rPr lang="en-US" sz="1400" b="1" dirty="0">
                <a:solidFill>
                  <a:srgbClr val="3952DF"/>
                </a:solidFill>
                <a:latin typeface="arial" charset="0"/>
              </a:rPr>
              <a:t>main ENDP</a:t>
            </a:r>
          </a:p>
        </p:txBody>
      </p:sp>
      <p:sp>
        <p:nvSpPr>
          <p:cNvPr id="5" name="Rectangle 4"/>
          <p:cNvSpPr/>
          <p:nvPr/>
        </p:nvSpPr>
        <p:spPr>
          <a:xfrm>
            <a:off x="9334777" y="2436660"/>
            <a:ext cx="2398221" cy="32932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3952DF"/>
                </a:solidFill>
                <a:latin typeface="arial" charset="0"/>
              </a:rPr>
              <a:t>AddTwo</a:t>
            </a:r>
            <a:r>
              <a:rPr lang="en-US" sz="1600" b="1" dirty="0">
                <a:solidFill>
                  <a:srgbClr val="3952DF"/>
                </a:solidFill>
                <a:latin typeface="arial" charset="0"/>
              </a:rPr>
              <a:t> PROC</a:t>
            </a:r>
          </a:p>
          <a:p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600" dirty="0" err="1">
                <a:solidFill>
                  <a:srgbClr val="222222"/>
                </a:solidFill>
                <a:latin typeface="arial" charset="0"/>
              </a:rPr>
              <a:t>Mov</a:t>
            </a:r>
            <a:r>
              <a:rPr lang="en-US" sz="1600" dirty="0">
                <a:solidFill>
                  <a:srgbClr val="222222"/>
                </a:solidFill>
                <a:latin typeface="arial" charset="0"/>
              </a:rPr>
              <a:t> eax,0</a:t>
            </a:r>
          </a:p>
          <a:p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600" dirty="0">
                <a:solidFill>
                  <a:srgbClr val="222222"/>
                </a:solidFill>
                <a:latin typeface="arial" charset="0"/>
              </a:rPr>
              <a:t>add </a:t>
            </a:r>
            <a:r>
              <a:rPr lang="en-US" sz="1600" dirty="0" err="1">
                <a:solidFill>
                  <a:srgbClr val="222222"/>
                </a:solidFill>
                <a:latin typeface="arial" charset="0"/>
              </a:rPr>
              <a:t>eax,ebx</a:t>
            </a:r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600" dirty="0">
                <a:solidFill>
                  <a:srgbClr val="222222"/>
                </a:solidFill>
                <a:latin typeface="arial" charset="0"/>
              </a:rPr>
              <a:t>add </a:t>
            </a:r>
            <a:r>
              <a:rPr lang="en-US" sz="1600" dirty="0" err="1">
                <a:solidFill>
                  <a:srgbClr val="222222"/>
                </a:solidFill>
                <a:latin typeface="arial" charset="0"/>
              </a:rPr>
              <a:t>eax,ecx</a:t>
            </a:r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600" b="1" dirty="0">
                <a:solidFill>
                  <a:srgbClr val="3952DF"/>
                </a:solidFill>
                <a:latin typeface="arial" charset="0"/>
              </a:rPr>
              <a:t>ret</a:t>
            </a:r>
          </a:p>
          <a:p>
            <a:endParaRPr lang="en-US" sz="1600" dirty="0">
              <a:solidFill>
                <a:srgbClr val="222222"/>
              </a:solidFill>
              <a:latin typeface="arial" charset="0"/>
            </a:endParaRPr>
          </a:p>
          <a:p>
            <a:r>
              <a:rPr lang="en-US" sz="1600" b="1" dirty="0">
                <a:solidFill>
                  <a:srgbClr val="3952DF"/>
                </a:solidFill>
                <a:latin typeface="arial" charset="0"/>
              </a:rPr>
              <a:t>AddThree ENDP</a:t>
            </a:r>
          </a:p>
          <a:p>
            <a:br>
              <a:rPr lang="en-US" sz="1600" b="1" dirty="0">
                <a:solidFill>
                  <a:srgbClr val="3952DF"/>
                </a:solidFill>
                <a:latin typeface="arial" charset="0"/>
              </a:rPr>
            </a:br>
            <a:r>
              <a:rPr lang="en-US" sz="1600" b="1" dirty="0">
                <a:solidFill>
                  <a:srgbClr val="C00000"/>
                </a:solidFill>
                <a:latin typeface="arial" charset="0"/>
              </a:rPr>
              <a:t>end main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V="1">
            <a:off x="5248655" y="3195145"/>
            <a:ext cx="4086122" cy="2591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859536" y="512064"/>
            <a:ext cx="11330662" cy="1197469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en-US" sz="3000" dirty="0">
                <a:solidFill>
                  <a:srgbClr val="3952DF"/>
                </a:solidFill>
              </a:rPr>
              <a:t>Passing Register Arguments to Procedures and Calling External procedures: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2195" y="1909698"/>
            <a:ext cx="3618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2: </a:t>
            </a:r>
            <a:r>
              <a:rPr lang="en-US" dirty="0"/>
              <a:t>Write the following program</a:t>
            </a:r>
            <a:endParaRPr lang="en-US" b="1" i="1" dirty="0">
              <a:solidFill>
                <a:schemeClr val="accent3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9239" y="4127327"/>
            <a:ext cx="3164195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Remember to use </a:t>
            </a:r>
            <a:r>
              <a:rPr lang="en-US" sz="2000" b="1" dirty="0">
                <a:solidFill>
                  <a:srgbClr val="3952DF"/>
                </a:solidFill>
              </a:rPr>
              <a:t>step into</a:t>
            </a:r>
            <a:r>
              <a:rPr lang="en-US" sz="2000" dirty="0">
                <a:solidFill>
                  <a:srgbClr val="3952DF"/>
                </a:solidFill>
              </a:rPr>
              <a:t> </a:t>
            </a:r>
            <a:r>
              <a:rPr lang="en-US" sz="2000" dirty="0"/>
              <a:t>when tracing a procedure’s call </a:t>
            </a:r>
          </a:p>
        </p:txBody>
      </p:sp>
    </p:spTree>
    <p:extLst>
      <p:ext uri="{BB962C8B-B14F-4D97-AF65-F5344CB8AC3E}">
        <p14:creationId xmlns:p14="http://schemas.microsoft.com/office/powerpoint/2010/main" val="2105254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F0FF-752A-2A48-9A0C-C734E6DA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238CF-C82F-3546-8CCB-1A7B3EBB2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6FDB5-57A5-F041-8A55-575ECA58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EB02D-7A42-8C40-BFEF-D11705AA1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5DD6E-524F-4744-B7A7-84B67467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68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F1B8-E0FB-3E4A-A6E7-022710774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906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3952DF"/>
                </a:solidFill>
              </a:rPr>
              <a:t>Submission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D633F9-3501-264C-97D3-30F97F75D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FF456-3BD1-1141-B4FB-C22458CE6F7E}"/>
              </a:ext>
            </a:extLst>
          </p:cNvPr>
          <p:cNvSpPr txBox="1"/>
          <p:nvPr/>
        </p:nvSpPr>
        <p:spPr>
          <a:xfrm>
            <a:off x="1187532" y="1759632"/>
            <a:ext cx="7941687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Write a function that search an item in the array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The .data section contains two items – “array” and ”sample”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You have to write a procedure that search “sample” in the “array”.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If the item is found return the item using EAX register, otherwise, return -1 using EAX register.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You can pass the parameters using registers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Push the register arguments at the beginning of the procedure. And pop them at the end of the procedure.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Detail documentation of the procedure is in the next slide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B29E5-02AA-6D4A-91AE-CCDCA10B9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283" y="1759632"/>
            <a:ext cx="35052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91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16020</TotalTime>
  <Words>1206</Words>
  <Application>Microsoft Macintosh PowerPoint</Application>
  <PresentationFormat>Widescreen</PresentationFormat>
  <Paragraphs>224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Arial</vt:lpstr>
      <vt:lpstr>Calibri</vt:lpstr>
      <vt:lpstr>Courier</vt:lpstr>
      <vt:lpstr>Courier New</vt:lpstr>
      <vt:lpstr>Garamond</vt:lpstr>
      <vt:lpstr>Times New Roman</vt:lpstr>
      <vt:lpstr>Wingdings</vt:lpstr>
      <vt:lpstr>Office Theme</vt:lpstr>
      <vt:lpstr>CSC 3210 Computer Organization and  Programming</vt:lpstr>
      <vt:lpstr>Learning Objective</vt:lpstr>
      <vt:lpstr>Disclaimer</vt:lpstr>
      <vt:lpstr>Attendance!</vt:lpstr>
      <vt:lpstr>Lab Work 13 Instructions</vt:lpstr>
      <vt:lpstr>Passing Register Arguments to Procedures:</vt:lpstr>
      <vt:lpstr>Passing Register Arguments to Procedures and Calling External procedures:</vt:lpstr>
      <vt:lpstr>Lab 13</vt:lpstr>
      <vt:lpstr>Submission (1)</vt:lpstr>
      <vt:lpstr>Submission (2)</vt:lpstr>
      <vt:lpstr>Submission(3)</vt:lpstr>
      <vt:lpstr>Submission (3)</vt:lpstr>
      <vt:lpstr>Appendix A </vt:lpstr>
      <vt:lpstr>Checking Memory Data</vt:lpstr>
      <vt:lpstr>Checking Memory Data</vt:lpstr>
      <vt:lpstr>Checking Memory Data</vt:lpstr>
      <vt:lpstr>Appendix B </vt:lpstr>
      <vt:lpstr>Step 1: Create a project (1)</vt:lpstr>
      <vt:lpstr>Step 1: Create a project (2)</vt:lpstr>
      <vt:lpstr>Step 1: Create a project (3)</vt:lpstr>
      <vt:lpstr>Step 1: Create a project (4)</vt:lpstr>
      <vt:lpstr>Step 1: Create a project (5)</vt:lpstr>
      <vt:lpstr>Step 1: Create a project (6)</vt:lpstr>
      <vt:lpstr>Step 1: Create a project (7)</vt:lpstr>
      <vt:lpstr>Step 1: Create a project (8)</vt:lpstr>
      <vt:lpstr>Step 1: Create a project (9)</vt:lpstr>
      <vt:lpstr>Step 1: Create a project (10)</vt:lpstr>
      <vt:lpstr>Step 1: Create a project (11)</vt:lpstr>
      <vt:lpstr>Step 1: Create a project (12)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Microsoft Office User</cp:lastModifiedBy>
  <cp:revision>262</cp:revision>
  <dcterms:created xsi:type="dcterms:W3CDTF">2020-12-18T04:27:11Z</dcterms:created>
  <dcterms:modified xsi:type="dcterms:W3CDTF">2021-04-13T18:08:02Z</dcterms:modified>
</cp:coreProperties>
</file>